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58" r:id="rId3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11" Type="http://schemas.openxmlformats.org/officeDocument/2006/relationships/slide" Target="slides/slide19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75.xml"/><Relationship Id="rId2" Type="http://schemas.openxmlformats.org/officeDocument/2006/relationships/image" Target="../media/image368.wmf"/><Relationship Id="rId3" Type="http://schemas.openxmlformats.org/officeDocument/2006/relationships/oleObject" Target="../embeddings/oleObject26.bin"/><Relationship Id="rId4" Type="http://schemas.openxmlformats.org/officeDocument/2006/relationships/image" Target="../media/image369.wmf"/><Relationship Id="rId5" Type="http://schemas.openxmlformats.org/officeDocument/2006/relationships/image" Target="../media/image370.wmf"/><Relationship Id="rId6" Type="http://schemas.openxmlformats.org/officeDocument/2006/relationships/oleObject" Target="../embeddings/oleObject27.bin"/><Relationship Id="rId7" Type="http://schemas.openxmlformats.org/officeDocument/2006/relationships/image" Target="../media/image371.wmf"/><Relationship Id="rId8" Type="http://schemas.openxmlformats.org/officeDocument/2006/relationships/oleObject" Target="../embeddings/oleObject28.bin"/><Relationship Id="rId9" Type="http://schemas.openxmlformats.org/officeDocument/2006/relationships/image" Target="../media/image372.wmf"/><Relationship Id="rId10" Type="http://schemas.openxmlformats.org/officeDocument/2006/relationships/image" Target="../media/image373.jpeg"/><Relationship Id="rId11" Type="http://schemas.openxmlformats.org/officeDocument/2006/relationships/oleObject" Target="../embeddings/oleObject29.bin"/><Relationship Id="rId12" Type="http://schemas.openxmlformats.org/officeDocument/2006/relationships/image" Target="../media/image374.wmf"/><Relationship Id="rId13" Type="http://schemas.openxmlformats.org/officeDocument/2006/relationships/image" Target="../media/image375.jpeg"/><Relationship Id="rId14" Type="http://schemas.openxmlformats.org/officeDocument/2006/relationships/image" Target="../media/image376.jpeg"/><Relationship Id="rId15" Type="http://schemas.openxmlformats.org/officeDocument/2006/relationships/oleObject" Target="../embeddings/oleObject30.bin"/><Relationship Id="rId16" Type="http://schemas.openxmlformats.org/officeDocument/2006/relationships/image" Target="../media/image377.wmf"/><Relationship Id="rId17" Type="http://schemas.openxmlformats.org/officeDocument/2006/relationships/image" Target="../media/image378.png"/><Relationship Id="rId18" Type="http://schemas.openxmlformats.org/officeDocument/2006/relationships/image" Target="../media/image379.jpeg"/></Relationships>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12DF5173-A025-4EEF-B54E-BB7C6D1287C0}"/>
              </a:ext>
            </a:extLst>
          </p:cNvPr>
          <p:cNvSpPr>
            <a:spLocks noGrp="1" noChangeArrowheads="1"/>
          </p:cNvSpPr>
          <p:nvPr>
            <p:ph type="title"/>
          </p:nvPr>
        </p:nvSpPr>
        <p:spPr>
          <a:xfrm>
            <a:off x="1128713" y="-254000"/>
            <a:ext cx="7772400" cy="1143000"/>
          </a:xfrm>
        </p:spPr>
        <p:txBody>
          <a:bodyPr/>
          <a:lstStyle/>
          <a:p>
            <a:r>
              <a:rPr lang="en-US" altLang="zh-CN" sz="1000">
                <a:ea typeface="宋体" panose="02010600030101010101" pitchFamily="2" charset="-122"/>
              </a:rPr>
              <a:t>Observational Requirements:   Land/Atmosphere Exchange of Water and Carbon from HES on GOES R</a:t>
            </a:r>
            <a:br>
              <a:rPr lang="en-US" altLang="zh-CN" sz="1000">
                <a:ea typeface="宋体" panose="02010600030101010101" pitchFamily="2" charset="-122"/>
              </a:rPr>
            </a:br>
            <a:r>
              <a:rPr lang="en-US" altLang="zh-CN" sz="1000">
                <a:ea typeface="宋体" panose="02010600030101010101" pitchFamily="2" charset="-122"/>
              </a:rPr>
              <a:t>*</a:t>
            </a:r>
            <a:r>
              <a:rPr lang="en-US" altLang="zh-CN" sz="500">
                <a:solidFill>
                  <a:srgbClr val="000000"/>
                </a:solidFill>
                <a:ea typeface="宋体" panose="02010600030101010101" pitchFamily="2" charset="-122"/>
              </a:rPr>
              <a:t>Alan Barr, Guillaume Drolet, Jan Gervin, Forrest G. Hall, Karl F. Hummerich, Robert Knox, Alexei Lyapustin, Hank Margolis, and Elizabeth Middleton.</a:t>
            </a:r>
            <a:br>
              <a:rPr lang="en-US" altLang="zh-CN" sz="500">
                <a:solidFill>
                  <a:srgbClr val="000000"/>
                </a:solidFill>
                <a:ea typeface="宋体" panose="02010600030101010101" pitchFamily="2" charset="-122"/>
              </a:rPr>
            </a:br>
            <a:br>
              <a:rPr lang="en-US" altLang="zh-CN" sz="500">
                <a:solidFill>
                  <a:srgbClr val="000000"/>
                </a:solidFill>
                <a:ea typeface="宋体" panose="02010600030101010101" pitchFamily="2" charset="-122"/>
              </a:rPr>
            </a:br>
            <a:r>
              <a:rPr lang="en-US" altLang="zh-CN" sz="900">
                <a:solidFill>
                  <a:srgbClr val="000000"/>
                </a:solidFill>
                <a:ea typeface="宋体" panose="02010600030101010101" pitchFamily="2" charset="-122"/>
              </a:rPr>
              <a:t>Current Technology    GOES R Technology</a:t>
            </a:r>
            <a:endParaRPr lang="en-US" altLang="zh-CN" sz="300">
              <a:solidFill>
                <a:srgbClr val="000000"/>
              </a:solidFill>
              <a:ea typeface="宋体" panose="02010600030101010101" pitchFamily="2" charset="-122"/>
            </a:endParaRPr>
          </a:p>
        </p:txBody>
      </p:sp>
      <p:grpSp>
        <p:nvGrpSpPr>
          <p:cNvPr id="51203" name="Group 3">
            <a:extLst>
              <a:ext uri="{FF2B5EF4-FFF2-40B4-BE49-F238E27FC236}">
                <a16:creationId xmlns:a16="http://schemas.microsoft.com/office/drawing/2014/main" id="{AB667BB5-3C61-BBC8-9730-03CCA96B04EF}"/>
              </a:ext>
            </a:extLst>
          </p:cNvPr>
          <p:cNvGrpSpPr>
            <a:grpSpLocks/>
          </p:cNvGrpSpPr>
          <p:nvPr/>
        </p:nvGrpSpPr>
        <p:grpSpPr bwMode="auto">
          <a:xfrm>
            <a:off x="2701925" y="2687638"/>
            <a:ext cx="2078038" cy="1998662"/>
            <a:chOff x="7488" y="6096"/>
            <a:chExt cx="5760" cy="4530"/>
          </a:xfrm>
        </p:grpSpPr>
        <p:pic>
          <p:nvPicPr>
            <p:cNvPr id="51204" name="Picture 4">
              <a:extLst>
                <a:ext uri="{FF2B5EF4-FFF2-40B4-BE49-F238E27FC236}">
                  <a16:creationId xmlns:a16="http://schemas.microsoft.com/office/drawing/2014/main" id="{1E004E59-4CF2-A650-8748-9AF73A9A57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0" y="6096"/>
              <a:ext cx="5728" cy="359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05" name="Text Box 5">
              <a:extLst>
                <a:ext uri="{FF2B5EF4-FFF2-40B4-BE49-F238E27FC236}">
                  <a16:creationId xmlns:a16="http://schemas.microsoft.com/office/drawing/2014/main" id="{FB6988E7-21AD-A349-584D-4F3B8BE0CB96}"/>
                </a:ext>
              </a:extLst>
            </p:cNvPr>
            <p:cNvSpPr txBox="1">
              <a:spLocks noChangeArrowheads="1"/>
            </p:cNvSpPr>
            <p:nvPr/>
          </p:nvSpPr>
          <p:spPr bwMode="auto">
            <a:xfrm>
              <a:off x="7488" y="9648"/>
              <a:ext cx="5760" cy="97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Model predictions (lines) of land/atmosphere CO</a:t>
              </a:r>
              <a:r>
                <a:rPr kumimoji="0" lang="en-US" altLang="zh-CN" sz="6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2</a:t>
              </a: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exchange and evapo- transpiration at the BOREAS NSA spruce site versus tower measurements (dots).  Models inputs from tower-based data.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Amthor et al. 2001 </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JGRBOREAS Special Issue</a:t>
              </a:r>
              <a:endPar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grpSp>
      <p:sp>
        <p:nvSpPr>
          <p:cNvPr id="51206" name="Text Box 6">
            <a:extLst>
              <a:ext uri="{FF2B5EF4-FFF2-40B4-BE49-F238E27FC236}">
                <a16:creationId xmlns:a16="http://schemas.microsoft.com/office/drawing/2014/main" id="{98B8C291-68E2-520C-44AF-88F90BEDFE64}"/>
              </a:ext>
            </a:extLst>
          </p:cNvPr>
          <p:cNvSpPr txBox="1">
            <a:spLocks noChangeArrowheads="1"/>
          </p:cNvSpPr>
          <p:nvPr/>
        </p:nvSpPr>
        <p:spPr bwMode="auto">
          <a:xfrm>
            <a:off x="1662113" y="2435225"/>
            <a:ext cx="901700" cy="2263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Satellite Monitoring of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Surface/Atmosphere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Exchange of Carbon/Water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Current Methods</a:t>
            </a:r>
          </a:p>
          <a:p>
            <a:pPr marL="0" marR="0" lvl="0" indent="0" algn="l" defTabSz="225425" rtl="0" eaLnBrk="0" fontAlgn="base" latinLnBrk="0" hangingPunct="0">
              <a:lnSpc>
                <a:spcPct val="100000"/>
              </a:lnSpc>
              <a:spcBef>
                <a:spcPct val="0"/>
              </a:spcBef>
              <a:spcAft>
                <a:spcPct val="0"/>
              </a:spcAft>
              <a:buClrTx/>
              <a:buSzTx/>
              <a:buFontTx/>
              <a:buNone/>
              <a:tabLst/>
              <a:defRPr/>
            </a:pPr>
            <a:endParaRPr kumimoji="0" lang="en-US" altLang="zh-CN" sz="500" b="0" i="1"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500" b="0" i="1"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Gross Carbon Uptake</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Carbon assimilation rate A µmole m</a:t>
            </a:r>
            <a:r>
              <a:rPr kumimoji="0" lang="en-US" altLang="zh-CN" sz="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rPr>
              <a:t>-2</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s</a:t>
            </a:r>
            <a:r>
              <a:rPr kumimoji="0" lang="en-US" altLang="zh-CN" sz="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rPr>
              <a:t>-1</a:t>
            </a:r>
            <a:endPar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A = Par x Fapar x LUE</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Par = Incident photosynthetically active radiation µmole m</a:t>
            </a:r>
            <a:r>
              <a:rPr kumimoji="0" lang="en-US" altLang="zh-CN" sz="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rPr>
              <a:t>-2</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s</a:t>
            </a:r>
            <a:r>
              <a:rPr kumimoji="0" lang="en-US" altLang="zh-CN" sz="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rPr>
              <a:t>-1</a:t>
            </a:r>
            <a:endPar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Fapar = fraction of absorbed Par</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Par and Fapar from Satellite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LUE Light Use Efficiency from models	</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LUE ~ F(∆e, T</a:t>
            </a:r>
            <a:r>
              <a:rPr kumimoji="0" lang="en-US" altLang="zh-CN" sz="4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a</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soil moisture)</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Inputs -- ∆e, T</a:t>
            </a:r>
            <a:r>
              <a:rPr kumimoji="0" lang="en-US" altLang="zh-CN" sz="4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a</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soil moisture</a:t>
            </a:r>
          </a:p>
          <a:p>
            <a:pPr marL="0" marR="0" lvl="0" indent="0" algn="l" defTabSz="225425" rtl="0" eaLnBrk="0" fontAlgn="base" latinLnBrk="0" hangingPunct="0">
              <a:lnSpc>
                <a:spcPct val="100000"/>
              </a:lnSpc>
              <a:spcBef>
                <a:spcPct val="0"/>
              </a:spcBef>
              <a:spcAft>
                <a:spcPct val="0"/>
              </a:spcAft>
              <a:buClrTx/>
              <a:buSzTx/>
              <a:buFontTx/>
              <a:buNone/>
              <a:tabLst/>
              <a:defRPr/>
            </a:pPr>
            <a:endParaRPr kumimoji="0" lang="en-US" altLang="zh-CN" sz="500" b="0" i="1"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500" b="0" i="1"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Evapotranspiration</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Latent Heat, LE ~ ∆e </a:t>
            </a:r>
            <a:r>
              <a:rPr kumimoji="0" lang="en-US" altLang="zh-CN" sz="5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g</a:t>
            </a:r>
            <a:r>
              <a:rPr kumimoji="0" lang="en-US" altLang="zh-CN" sz="5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c</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∆e = vapor pressure deficit</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5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g</a:t>
            </a:r>
            <a:r>
              <a:rPr kumimoji="0" lang="en-US" altLang="zh-CN" sz="5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c</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 stomatal conductance</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5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g</a:t>
            </a:r>
            <a:r>
              <a:rPr kumimoji="0" lang="en-US" altLang="zh-CN" sz="5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c  </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Assimilation rate (Ah/c)</a:t>
            </a:r>
          </a:p>
          <a:p>
            <a:pPr marL="0" marR="0" lvl="0" indent="0" algn="l" defTabSz="225425" rtl="0" eaLnBrk="0" fontAlgn="base" latinLnBrk="0" hangingPunct="0">
              <a:lnSpc>
                <a:spcPct val="100000"/>
              </a:lnSpc>
              <a:spcBef>
                <a:spcPct val="0"/>
              </a:spcBef>
              <a:spcAft>
                <a:spcPct val="0"/>
              </a:spcAft>
              <a:buClrTx/>
              <a:buSzTx/>
              <a:buFontTx/>
              <a:buNone/>
              <a:tabLst/>
              <a:defRPr/>
            </a:pPr>
            <a:endPar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ISSUES</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LUE model inaccuracies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Difficulty in obtaining inputs</a:t>
            </a:r>
            <a:endPar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a:p>
            <a:pPr marL="0" marR="0" lvl="0" indent="0" algn="l" defTabSz="225425" rtl="0" eaLnBrk="0" fontAlgn="base" latinLnBrk="0" hangingPunct="0">
              <a:lnSpc>
                <a:spcPct val="100000"/>
              </a:lnSpc>
              <a:spcBef>
                <a:spcPct val="0"/>
              </a:spcBef>
              <a:spcAft>
                <a:spcPct val="0"/>
              </a:spcAft>
              <a:buClrTx/>
              <a:buSzTx/>
              <a:buFontTx/>
              <a:buNone/>
              <a:tabLst/>
              <a:defRPr/>
            </a:pPr>
            <a:endPar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51207" name="Text Box 7">
            <a:extLst>
              <a:ext uri="{FF2B5EF4-FFF2-40B4-BE49-F238E27FC236}">
                <a16:creationId xmlns:a16="http://schemas.microsoft.com/office/drawing/2014/main" id="{4DC676EB-BB6B-37D5-DCED-D626C0AE312E}"/>
              </a:ext>
            </a:extLst>
          </p:cNvPr>
          <p:cNvSpPr txBox="1">
            <a:spLocks noChangeArrowheads="1"/>
          </p:cNvSpPr>
          <p:nvPr/>
        </p:nvSpPr>
        <p:spPr bwMode="auto">
          <a:xfrm>
            <a:off x="2143125" y="6624638"/>
            <a:ext cx="5754688"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225425" rtl="0" eaLnBrk="0" fontAlgn="base" latinLnBrk="0" hangingPunct="0">
              <a:lnSpc>
                <a:spcPct val="100000"/>
              </a:lnSpc>
              <a:spcBef>
                <a:spcPct val="0"/>
              </a:spcBef>
              <a:spcAft>
                <a:spcPct val="0"/>
              </a:spcAft>
              <a:buClrTx/>
              <a:buSzTx/>
              <a:buFontTx/>
              <a:buChar char="•"/>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In alphabetical order.  Roles: Alan Barr provided flux data, Guillaume Drolet conducted the MODIS analyses. Jan Gervin provided engineering analysis support. Forrest Hall provided overall conceptual framework. Fred Huemmrich provided helicopter analyses. Robert Knox developed Satellite requirements analysis. Alexi Lyapustin provided atmospheric radiative transfer requirements analysis. Hank Margolis provided access to fluxnet Canada data. Elizabeth Middleton coordinated the overall effort and provided biological consultation.</a:t>
            </a:r>
          </a:p>
        </p:txBody>
      </p:sp>
      <p:graphicFrame>
        <p:nvGraphicFramePr>
          <p:cNvPr id="51208" name="Object 8">
            <a:extLst>
              <a:ext uri="{FF2B5EF4-FFF2-40B4-BE49-F238E27FC236}">
                <a16:creationId xmlns:a16="http://schemas.microsoft.com/office/drawing/2014/main" id="{5C361B37-B0C1-09E0-DD6E-58E329AA4DC0}"/>
              </a:ext>
            </a:extLst>
          </p:cNvPr>
          <p:cNvGraphicFramePr>
            <a:graphicFrameLocks noChangeAspect="1"/>
          </p:cNvGraphicFramePr>
          <p:nvPr/>
        </p:nvGraphicFramePr>
        <p:xfrm>
          <a:off x="5167313" y="1608138"/>
          <a:ext cx="1249362" cy="871537"/>
        </p:xfrm>
        <a:graphic>
          <a:graphicData uri="http://schemas.openxmlformats.org/presentationml/2006/ole">
            <mc:AlternateContent xmlns:mc="http://schemas.openxmlformats.org/markup-compatibility/2006">
              <mc:Choice xmlns:v="urn:schemas-microsoft-com:vml" Requires="v">
                <p:oleObj name="Worksheet" r:id="rId3" imgW="6769100" imgH="4724400" progId="Excel.Sheet.8">
                  <p:embed/>
                </p:oleObj>
              </mc:Choice>
              <mc:Fallback>
                <p:oleObj name="Worksheet" r:id="rId3" imgW="6769100" imgH="4724400" progId="Excel.Sheet.8">
                  <p:embed/>
                  <p:pic>
                    <p:nvPicPr>
                      <p:cNvPr id="51208" name="Object 8">
                        <a:extLst>
                          <a:ext uri="{FF2B5EF4-FFF2-40B4-BE49-F238E27FC236}">
                            <a16:creationId xmlns:a16="http://schemas.microsoft.com/office/drawing/2014/main" id="{5C361B37-B0C1-09E0-DD6E-58E329AA4D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7313" y="1608138"/>
                        <a:ext cx="1249362"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9" name="Rectangle 9">
            <a:extLst>
              <a:ext uri="{FF2B5EF4-FFF2-40B4-BE49-F238E27FC236}">
                <a16:creationId xmlns:a16="http://schemas.microsoft.com/office/drawing/2014/main" id="{A52C62F6-F062-7CCD-3184-1C7DF7614976}"/>
              </a:ext>
            </a:extLst>
          </p:cNvPr>
          <p:cNvSpPr>
            <a:spLocks noChangeArrowheads="1"/>
          </p:cNvSpPr>
          <p:nvPr/>
        </p:nvSpPr>
        <p:spPr bwMode="auto">
          <a:xfrm>
            <a:off x="5454650" y="1122363"/>
            <a:ext cx="1992313" cy="19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5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Photosynthetic rate (Pc) = Par x Fapar</a:t>
            </a:r>
            <a:r>
              <a:rPr kumimoji="0" lang="en-US" altLang="zh-CN" sz="500" b="0" i="0" u="none" strike="noStrike" kern="1200" cap="none" spc="0" normalizeH="0" baseline="0" noProof="0">
                <a:ln>
                  <a:noFill/>
                </a:ln>
                <a:solidFill>
                  <a:srgbClr val="FF3300"/>
                </a:solidFill>
                <a:effectLst/>
                <a:uLnTx/>
                <a:uFillTx/>
                <a:latin typeface="Times" panose="02020603050405020304" pitchFamily="18" charset="0"/>
                <a:ea typeface="宋体" panose="02010600030101010101" pitchFamily="2" charset="-122"/>
                <a:cs typeface="+mn-cs"/>
              </a:rPr>
              <a:t>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500" b="0" i="0" u="none" strike="noStrike" kern="1200" cap="none" spc="0" normalizeH="0" baseline="0" noProof="0">
                <a:ln>
                  <a:noFill/>
                </a:ln>
                <a:solidFill>
                  <a:srgbClr val="FF3300"/>
                </a:solidFill>
                <a:effectLst/>
                <a:uLnTx/>
                <a:uFillTx/>
                <a:latin typeface="Times" panose="02020603050405020304" pitchFamily="18" charset="0"/>
                <a:ea typeface="宋体" panose="02010600030101010101" pitchFamily="2" charset="-122"/>
                <a:cs typeface="+mn-cs"/>
              </a:rPr>
              <a:t>                                                             x </a:t>
            </a:r>
            <a:r>
              <a:rPr kumimoji="0" lang="en-US" altLang="zh-CN" sz="500" b="0" i="0" u="none" strike="noStrike" kern="1200" cap="none" spc="0" normalizeH="0" baseline="0" noProof="0">
                <a:ln>
                  <a:noFill/>
                </a:ln>
                <a:solidFill>
                  <a:srgbClr val="E10C00"/>
                </a:solidFill>
                <a:effectLst/>
                <a:uLnTx/>
                <a:uFillTx/>
                <a:latin typeface="Times" panose="02020603050405020304" pitchFamily="18" charset="0"/>
                <a:ea typeface="宋体" panose="02010600030101010101" pitchFamily="2" charset="-122"/>
                <a:cs typeface="+mn-cs"/>
              </a:rPr>
              <a:t>Light Use Efficiency(GOES R)</a:t>
            </a:r>
            <a:endParaRPr kumimoji="0" lang="en-US" altLang="zh-CN" sz="500" b="0" i="0" u="none" strike="noStrike" kern="1200" cap="none" spc="0" normalizeH="0" baseline="0" noProof="0">
              <a:ln>
                <a:noFill/>
              </a:ln>
              <a:solidFill>
                <a:srgbClr val="00CC99"/>
              </a:solidFill>
              <a:effectLst/>
              <a:uLnTx/>
              <a:uFillTx/>
              <a:latin typeface="Times" panose="02020603050405020304" pitchFamily="18" charset="0"/>
              <a:ea typeface="宋体" panose="02010600030101010101" pitchFamily="2" charset="-122"/>
              <a:cs typeface="+mn-cs"/>
            </a:endParaRPr>
          </a:p>
        </p:txBody>
      </p:sp>
      <p:pic>
        <p:nvPicPr>
          <p:cNvPr id="51210" name="Picture 10">
            <a:extLst>
              <a:ext uri="{FF2B5EF4-FFF2-40B4-BE49-F238E27FC236}">
                <a16:creationId xmlns:a16="http://schemas.microsoft.com/office/drawing/2014/main" id="{F57B6E55-33FA-EA45-AAF6-9C7C4A69F1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3187" y="3057525"/>
            <a:ext cx="1420813" cy="1154113"/>
          </a:xfrm>
          <a:prstGeom prst="rect">
            <a:avLst/>
          </a:prstGeom>
          <a:noFill/>
          <a:ln w="9525">
            <a:solidFill>
              <a:srgbClr val="E10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11" name="Text Box 11">
            <a:extLst>
              <a:ext uri="{FF2B5EF4-FFF2-40B4-BE49-F238E27FC236}">
                <a16:creationId xmlns:a16="http://schemas.microsoft.com/office/drawing/2014/main" id="{5673E272-0A84-69D5-94C7-36AC676DA961}"/>
              </a:ext>
            </a:extLst>
          </p:cNvPr>
          <p:cNvSpPr txBox="1">
            <a:spLocks noChangeArrowheads="1"/>
          </p:cNvSpPr>
          <p:nvPr/>
        </p:nvSpPr>
        <p:spPr bwMode="auto">
          <a:xfrm>
            <a:off x="6840538" y="1397000"/>
            <a:ext cx="517525" cy="12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3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PRI = </a:t>
            </a:r>
            <a:r>
              <a:rPr kumimoji="0" lang="en-US" altLang="zh-CN" sz="300" b="0" i="0" u="sng"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Ref (531nm) - Ref (570nm)</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3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Ref(531nm) +Ref (570nm)</a:t>
            </a:r>
          </a:p>
        </p:txBody>
      </p:sp>
      <p:sp>
        <p:nvSpPr>
          <p:cNvPr id="51212" name="Line 12">
            <a:extLst>
              <a:ext uri="{FF2B5EF4-FFF2-40B4-BE49-F238E27FC236}">
                <a16:creationId xmlns:a16="http://schemas.microsoft.com/office/drawing/2014/main" id="{C59D2BF4-DE42-0474-ADA5-B24229E6DDB2}"/>
              </a:ext>
            </a:extLst>
          </p:cNvPr>
          <p:cNvSpPr>
            <a:spLocks noChangeShapeType="1"/>
          </p:cNvSpPr>
          <p:nvPr/>
        </p:nvSpPr>
        <p:spPr bwMode="auto">
          <a:xfrm>
            <a:off x="6719888" y="1354138"/>
            <a:ext cx="50800" cy="212725"/>
          </a:xfrm>
          <a:prstGeom prst="line">
            <a:avLst/>
          </a:prstGeom>
          <a:noFill/>
          <a:ln w="57150">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aphicFrame>
        <p:nvGraphicFramePr>
          <p:cNvPr id="51213" name="Object 13">
            <a:extLst>
              <a:ext uri="{FF2B5EF4-FFF2-40B4-BE49-F238E27FC236}">
                <a16:creationId xmlns:a16="http://schemas.microsoft.com/office/drawing/2014/main" id="{D50839D2-589A-CDF3-1D05-EF5CED24CBCC}"/>
              </a:ext>
            </a:extLst>
          </p:cNvPr>
          <p:cNvGraphicFramePr>
            <a:graphicFrameLocks noChangeAspect="1"/>
          </p:cNvGraphicFramePr>
          <p:nvPr/>
        </p:nvGraphicFramePr>
        <p:xfrm>
          <a:off x="6327775" y="1608138"/>
          <a:ext cx="1249363" cy="871537"/>
        </p:xfrm>
        <a:graphic>
          <a:graphicData uri="http://schemas.openxmlformats.org/presentationml/2006/ole">
            <mc:AlternateContent xmlns:mc="http://schemas.openxmlformats.org/markup-compatibility/2006">
              <mc:Choice xmlns:v="urn:schemas-microsoft-com:vml" Requires="v">
                <p:oleObj name="Worksheet" r:id="rId6" imgW="6769100" imgH="4724400" progId="Excel.Sheet.8">
                  <p:embed/>
                </p:oleObj>
              </mc:Choice>
              <mc:Fallback>
                <p:oleObj name="Worksheet" r:id="rId6" imgW="6769100" imgH="4724400" progId="Excel.Sheet.8">
                  <p:embed/>
                  <p:pic>
                    <p:nvPicPr>
                      <p:cNvPr id="51213" name="Object 13">
                        <a:extLst>
                          <a:ext uri="{FF2B5EF4-FFF2-40B4-BE49-F238E27FC236}">
                            <a16:creationId xmlns:a16="http://schemas.microsoft.com/office/drawing/2014/main" id="{D50839D2-589A-CDF3-1D05-EF5CED24CB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7775" y="1608138"/>
                        <a:ext cx="124936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14" name="Rectangle 14">
            <a:extLst>
              <a:ext uri="{FF2B5EF4-FFF2-40B4-BE49-F238E27FC236}">
                <a16:creationId xmlns:a16="http://schemas.microsoft.com/office/drawing/2014/main" id="{9DB06E15-DD04-0648-7E37-717778CD0E88}"/>
              </a:ext>
            </a:extLst>
          </p:cNvPr>
          <p:cNvSpPr>
            <a:spLocks noChangeArrowheads="1"/>
          </p:cNvSpPr>
          <p:nvPr/>
        </p:nvSpPr>
        <p:spPr bwMode="auto">
          <a:xfrm>
            <a:off x="5160963" y="2900363"/>
            <a:ext cx="2295525" cy="1135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8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For Improved ET and Carbon Flux Monitoring GOES R</a:t>
            </a:r>
          </a:p>
          <a:p>
            <a:pPr marL="0" marR="0" lvl="0" indent="0" algn="ctr" defTabSz="225425" rtl="0" eaLnBrk="0" fontAlgn="base" latinLnBrk="0" hangingPunct="0">
              <a:lnSpc>
                <a:spcPct val="100000"/>
              </a:lnSpc>
              <a:spcBef>
                <a:spcPct val="2000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Should Include </a:t>
            </a:r>
          </a:p>
          <a:p>
            <a:pPr marL="112713" marR="0" lvl="1"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7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570 nm band as threshold requirement</a:t>
            </a:r>
          </a:p>
          <a:p>
            <a:pPr marL="112713" marR="0" lvl="1"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7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Radiometric requirements as in CW task </a:t>
            </a:r>
          </a:p>
          <a:p>
            <a:pPr marL="112713" marR="0" lvl="1"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7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Dynamic range; modify threshold to not saturate over vegetation.</a:t>
            </a:r>
          </a:p>
          <a:p>
            <a:pPr marL="112713" marR="0" lvl="1"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7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Geographic coverage</a:t>
            </a:r>
          </a:p>
          <a:p>
            <a:pPr marL="225425" marR="0" lvl="2"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As in CW task</a:t>
            </a:r>
          </a:p>
          <a:p>
            <a:pPr marL="225425" marR="0" lvl="2"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Allocate non-CW scan time to continental coverage</a:t>
            </a:r>
          </a:p>
        </p:txBody>
      </p:sp>
      <p:sp>
        <p:nvSpPr>
          <p:cNvPr id="51215" name="Line 15">
            <a:extLst>
              <a:ext uri="{FF2B5EF4-FFF2-40B4-BE49-F238E27FC236}">
                <a16:creationId xmlns:a16="http://schemas.microsoft.com/office/drawing/2014/main" id="{9B121379-DD4D-317B-74E2-5CB577BB9C2F}"/>
              </a:ext>
            </a:extLst>
          </p:cNvPr>
          <p:cNvSpPr>
            <a:spLocks noChangeShapeType="1"/>
          </p:cNvSpPr>
          <p:nvPr/>
        </p:nvSpPr>
        <p:spPr bwMode="auto">
          <a:xfrm flipH="1">
            <a:off x="5784850" y="1290638"/>
            <a:ext cx="103188" cy="339725"/>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1216" name="Text Box 16">
            <a:extLst>
              <a:ext uri="{FF2B5EF4-FFF2-40B4-BE49-F238E27FC236}">
                <a16:creationId xmlns:a16="http://schemas.microsoft.com/office/drawing/2014/main" id="{AE529778-42E9-E2A5-44E7-C66D1ECA18A4}"/>
              </a:ext>
            </a:extLst>
          </p:cNvPr>
          <p:cNvSpPr txBox="1">
            <a:spLocks noChangeArrowheads="1"/>
          </p:cNvSpPr>
          <p:nvPr/>
        </p:nvSpPr>
        <p:spPr bwMode="auto">
          <a:xfrm>
            <a:off x="7720013" y="1879600"/>
            <a:ext cx="760412"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From Helicopter Analysis</a:t>
            </a:r>
          </a:p>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In BOREAS</a:t>
            </a:r>
          </a:p>
        </p:txBody>
      </p:sp>
      <p:sp>
        <p:nvSpPr>
          <p:cNvPr id="51217" name="Text Box 17">
            <a:extLst>
              <a:ext uri="{FF2B5EF4-FFF2-40B4-BE49-F238E27FC236}">
                <a16:creationId xmlns:a16="http://schemas.microsoft.com/office/drawing/2014/main" id="{1948DC21-EFAA-C966-3382-71F63ED66F96}"/>
              </a:ext>
            </a:extLst>
          </p:cNvPr>
          <p:cNvSpPr txBox="1">
            <a:spLocks noChangeArrowheads="1"/>
          </p:cNvSpPr>
          <p:nvPr/>
        </p:nvSpPr>
        <p:spPr bwMode="auto">
          <a:xfrm>
            <a:off x="8035925" y="4783138"/>
            <a:ext cx="692150" cy="12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From MODIS Analysis</a:t>
            </a:r>
          </a:p>
        </p:txBody>
      </p:sp>
      <p:graphicFrame>
        <p:nvGraphicFramePr>
          <p:cNvPr id="51218" name="Object 18">
            <a:extLst>
              <a:ext uri="{FF2B5EF4-FFF2-40B4-BE49-F238E27FC236}">
                <a16:creationId xmlns:a16="http://schemas.microsoft.com/office/drawing/2014/main" id="{36F5602C-C814-0C94-0290-E62BA3ECF45C}"/>
              </a:ext>
            </a:extLst>
          </p:cNvPr>
          <p:cNvGraphicFramePr>
            <a:graphicFrameLocks noChangeAspect="1"/>
          </p:cNvGraphicFramePr>
          <p:nvPr/>
        </p:nvGraphicFramePr>
        <p:xfrm>
          <a:off x="7602538" y="296863"/>
          <a:ext cx="1263650" cy="1328737"/>
        </p:xfrm>
        <a:graphic>
          <a:graphicData uri="http://schemas.openxmlformats.org/presentationml/2006/ole">
            <mc:AlternateContent xmlns:mc="http://schemas.openxmlformats.org/markup-compatibility/2006">
              <mc:Choice xmlns:v="urn:schemas-microsoft-com:vml" Requires="v">
                <p:oleObj name="Worksheet" r:id="rId8" imgW="10325100" imgH="7607300" progId="Excel.Sheet.8">
                  <p:embed/>
                </p:oleObj>
              </mc:Choice>
              <mc:Fallback>
                <p:oleObj name="Worksheet" r:id="rId8" imgW="10325100" imgH="7607300" progId="Excel.Sheet.8">
                  <p:embed/>
                  <p:pic>
                    <p:nvPicPr>
                      <p:cNvPr id="51218" name="Object 18">
                        <a:extLst>
                          <a:ext uri="{FF2B5EF4-FFF2-40B4-BE49-F238E27FC236}">
                            <a16:creationId xmlns:a16="http://schemas.microsoft.com/office/drawing/2014/main" id="{36F5602C-C814-0C94-0290-E62BA3ECF4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2538" y="296863"/>
                        <a:ext cx="1263650" cy="1328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1219" name="Group 19">
            <a:extLst>
              <a:ext uri="{FF2B5EF4-FFF2-40B4-BE49-F238E27FC236}">
                <a16:creationId xmlns:a16="http://schemas.microsoft.com/office/drawing/2014/main" id="{7332DA37-DBF0-4CEF-7894-9C8EF719E765}"/>
              </a:ext>
            </a:extLst>
          </p:cNvPr>
          <p:cNvGrpSpPr>
            <a:grpSpLocks/>
          </p:cNvGrpSpPr>
          <p:nvPr/>
        </p:nvGrpSpPr>
        <p:grpSpPr bwMode="auto">
          <a:xfrm>
            <a:off x="2874963" y="804863"/>
            <a:ext cx="1749425" cy="1673225"/>
            <a:chOff x="8592" y="1824"/>
            <a:chExt cx="4848" cy="3794"/>
          </a:xfrm>
        </p:grpSpPr>
        <p:pic>
          <p:nvPicPr>
            <p:cNvPr id="51220" name="Picture 20">
              <a:extLst>
                <a:ext uri="{FF2B5EF4-FFF2-40B4-BE49-F238E27FC236}">
                  <a16:creationId xmlns:a16="http://schemas.microsoft.com/office/drawing/2014/main" id="{BA0A6208-527A-5488-A611-F442CB994A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92" y="1824"/>
              <a:ext cx="4848" cy="3794"/>
            </a:xfrm>
            <a:prstGeom prst="rect">
              <a:avLst/>
            </a:prstGeom>
            <a:noFill/>
            <a:extLst>
              <a:ext uri="{909E8E84-426E-40DD-AFC4-6F175D3DCCD1}">
                <a14:hiddenFill xmlns:a14="http://schemas.microsoft.com/office/drawing/2010/main">
                  <a:solidFill>
                    <a:srgbClr val="FFFFFF"/>
                  </a:solidFill>
                </a14:hiddenFill>
              </a:ext>
            </a:extLst>
          </p:spPr>
        </p:pic>
        <p:sp>
          <p:nvSpPr>
            <p:cNvPr id="51221" name="Text Box 21">
              <a:extLst>
                <a:ext uri="{FF2B5EF4-FFF2-40B4-BE49-F238E27FC236}">
                  <a16:creationId xmlns:a16="http://schemas.microsoft.com/office/drawing/2014/main" id="{2F7AAB45-1FF0-26BE-4C0C-3BF9E22E6786}"/>
                </a:ext>
              </a:extLst>
            </p:cNvPr>
            <p:cNvSpPr txBox="1">
              <a:spLocks noChangeArrowheads="1"/>
            </p:cNvSpPr>
            <p:nvPr/>
          </p:nvSpPr>
          <p:spPr bwMode="auto">
            <a:xfrm>
              <a:off x="9264" y="5088"/>
              <a:ext cx="375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Impacts</a:t>
              </a:r>
            </a:p>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Overestimation of ET, cloudiness, precipitation</a:t>
              </a:r>
            </a:p>
          </p:txBody>
        </p:sp>
      </p:grpSp>
      <p:graphicFrame>
        <p:nvGraphicFramePr>
          <p:cNvPr id="51222" name="Object 22">
            <a:extLst>
              <a:ext uri="{FF2B5EF4-FFF2-40B4-BE49-F238E27FC236}">
                <a16:creationId xmlns:a16="http://schemas.microsoft.com/office/drawing/2014/main" id="{88CD4E41-5C1E-D90C-ECE5-E08BBDB41AD3}"/>
              </a:ext>
            </a:extLst>
          </p:cNvPr>
          <p:cNvGraphicFramePr>
            <a:graphicFrameLocks noChangeAspect="1"/>
          </p:cNvGraphicFramePr>
          <p:nvPr/>
        </p:nvGraphicFramePr>
        <p:xfrm>
          <a:off x="7112000" y="5051425"/>
          <a:ext cx="1968500" cy="1530350"/>
        </p:xfrm>
        <a:graphic>
          <a:graphicData uri="http://schemas.openxmlformats.org/presentationml/2006/ole">
            <mc:AlternateContent xmlns:mc="http://schemas.openxmlformats.org/markup-compatibility/2006">
              <mc:Choice xmlns:v="urn:schemas-microsoft-com:vml" Requires="v">
                <p:oleObj name="Document" r:id="rId11" imgW="5486400" imgH="4264152" progId="Word.Document.8">
                  <p:embed/>
                </p:oleObj>
              </mc:Choice>
              <mc:Fallback>
                <p:oleObj name="Document" r:id="rId11" imgW="5486400" imgH="4264152" progId="Word.Document.8">
                  <p:embed/>
                  <p:pic>
                    <p:nvPicPr>
                      <p:cNvPr id="51222" name="Object 22">
                        <a:extLst>
                          <a:ext uri="{FF2B5EF4-FFF2-40B4-BE49-F238E27FC236}">
                            <a16:creationId xmlns:a16="http://schemas.microsoft.com/office/drawing/2014/main" id="{88CD4E41-5C1E-D90C-ECE5-E08BBDB41A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12000" y="5051425"/>
                        <a:ext cx="1968500" cy="1530350"/>
                      </a:xfrm>
                      <a:prstGeom prst="rect">
                        <a:avLst/>
                      </a:prstGeom>
                      <a:noFill/>
                      <a:ln w="9525">
                        <a:solidFill>
                          <a:srgbClr val="E10C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23" name="AutoShape 23">
            <a:extLst>
              <a:ext uri="{FF2B5EF4-FFF2-40B4-BE49-F238E27FC236}">
                <a16:creationId xmlns:a16="http://schemas.microsoft.com/office/drawing/2014/main" id="{930C415B-5081-3ABC-8DB0-16409F20ACFE}"/>
              </a:ext>
            </a:extLst>
          </p:cNvPr>
          <p:cNvSpPr>
            <a:spLocks noChangeArrowheads="1"/>
          </p:cNvSpPr>
          <p:nvPr/>
        </p:nvSpPr>
        <p:spPr bwMode="auto">
          <a:xfrm rot="5400000">
            <a:off x="7508876" y="2266950"/>
            <a:ext cx="741362" cy="693737"/>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endParaRPr kumimoji="0" lang="zh-CN" altLang="zh-CN" sz="600" b="0" i="0" u="none" strike="noStrike" kern="1200" cap="none" spc="0" normalizeH="0" baseline="0" noProof="0">
              <a:ln>
                <a:noFill/>
              </a:ln>
              <a:solidFill>
                <a:srgbClr val="3CA200"/>
              </a:solidFill>
              <a:effectLst/>
              <a:uLnTx/>
              <a:uFillTx/>
              <a:latin typeface="Times" panose="02020603050405020304" pitchFamily="18" charset="0"/>
              <a:ea typeface="+mn-ea"/>
              <a:cs typeface="+mn-cs"/>
            </a:endParaRPr>
          </a:p>
        </p:txBody>
      </p:sp>
      <p:grpSp>
        <p:nvGrpSpPr>
          <p:cNvPr id="51224" name="Group 24">
            <a:extLst>
              <a:ext uri="{FF2B5EF4-FFF2-40B4-BE49-F238E27FC236}">
                <a16:creationId xmlns:a16="http://schemas.microsoft.com/office/drawing/2014/main" id="{FCABA1E9-DB4F-F2D3-1A64-078F325FF2B3}"/>
              </a:ext>
            </a:extLst>
          </p:cNvPr>
          <p:cNvGrpSpPr>
            <a:grpSpLocks/>
          </p:cNvGrpSpPr>
          <p:nvPr/>
        </p:nvGrpSpPr>
        <p:grpSpPr bwMode="auto">
          <a:xfrm>
            <a:off x="120650" y="42863"/>
            <a:ext cx="1558925" cy="2517775"/>
            <a:chOff x="1248" y="624"/>
            <a:chExt cx="4320" cy="5712"/>
          </a:xfrm>
        </p:grpSpPr>
        <p:pic>
          <p:nvPicPr>
            <p:cNvPr id="51225" name="Picture 25">
              <a:extLst>
                <a:ext uri="{FF2B5EF4-FFF2-40B4-BE49-F238E27FC236}">
                  <a16:creationId xmlns:a16="http://schemas.microsoft.com/office/drawing/2014/main" id="{5B147DF4-EB08-9A05-6499-65B75D6C950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36" y="768"/>
              <a:ext cx="3675" cy="5280"/>
            </a:xfrm>
            <a:prstGeom prst="rect">
              <a:avLst/>
            </a:prstGeom>
            <a:noFill/>
            <a:extLst>
              <a:ext uri="{909E8E84-426E-40DD-AFC4-6F175D3DCCD1}">
                <a14:hiddenFill xmlns:a14="http://schemas.microsoft.com/office/drawing/2010/main">
                  <a:solidFill>
                    <a:srgbClr val="FFFFFF"/>
                  </a:solidFill>
                </a14:hiddenFill>
              </a:ext>
            </a:extLst>
          </p:spPr>
        </p:pic>
        <p:sp>
          <p:nvSpPr>
            <p:cNvPr id="51226" name="Rectangle 26">
              <a:extLst>
                <a:ext uri="{FF2B5EF4-FFF2-40B4-BE49-F238E27FC236}">
                  <a16:creationId xmlns:a16="http://schemas.microsoft.com/office/drawing/2014/main" id="{D194D2AF-BD40-ECC6-ED88-72D9AA6DACB6}"/>
                </a:ext>
              </a:extLst>
            </p:cNvPr>
            <p:cNvSpPr>
              <a:spLocks noChangeArrowheads="1"/>
            </p:cNvSpPr>
            <p:nvPr/>
          </p:nvSpPr>
          <p:spPr bwMode="auto">
            <a:xfrm>
              <a:off x="1248" y="624"/>
              <a:ext cx="4320" cy="1008"/>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1227" name="Rectangle 27">
              <a:extLst>
                <a:ext uri="{FF2B5EF4-FFF2-40B4-BE49-F238E27FC236}">
                  <a16:creationId xmlns:a16="http://schemas.microsoft.com/office/drawing/2014/main" id="{33C55B24-5143-B4E8-3CAE-B8BE00FF4158}"/>
                </a:ext>
              </a:extLst>
            </p:cNvPr>
            <p:cNvSpPr>
              <a:spLocks noChangeArrowheads="1"/>
            </p:cNvSpPr>
            <p:nvPr/>
          </p:nvSpPr>
          <p:spPr bwMode="auto">
            <a:xfrm>
              <a:off x="1536" y="5424"/>
              <a:ext cx="3696" cy="912"/>
            </a:xfrm>
            <a:prstGeom prst="rect">
              <a:avLst/>
            </a:prstGeom>
            <a:solidFill>
              <a:srgbClr val="12336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FFFFFF"/>
                  </a:solidFill>
                  <a:effectLst/>
                  <a:uLnTx/>
                  <a:uFillTx/>
                  <a:latin typeface="Times" panose="02020603050405020304" pitchFamily="18" charset="0"/>
                  <a:ea typeface="宋体" panose="02010600030101010101" pitchFamily="2" charset="-122"/>
                  <a:cs typeface="+mn-cs"/>
                </a:rPr>
                <a:t>The vegetated land surface and climate are linked through the carbon and water cycle at time scales from seconds to centuries</a:t>
              </a:r>
            </a:p>
          </p:txBody>
        </p:sp>
      </p:grpSp>
      <p:grpSp>
        <p:nvGrpSpPr>
          <p:cNvPr id="51228" name="Group 28">
            <a:extLst>
              <a:ext uri="{FF2B5EF4-FFF2-40B4-BE49-F238E27FC236}">
                <a16:creationId xmlns:a16="http://schemas.microsoft.com/office/drawing/2014/main" id="{666C8AA4-AF44-40EE-30FE-B6C73FB52630}"/>
              </a:ext>
            </a:extLst>
          </p:cNvPr>
          <p:cNvGrpSpPr>
            <a:grpSpLocks/>
          </p:cNvGrpSpPr>
          <p:nvPr/>
        </p:nvGrpSpPr>
        <p:grpSpPr bwMode="auto">
          <a:xfrm>
            <a:off x="207963" y="2687638"/>
            <a:ext cx="1368425" cy="1571625"/>
            <a:chOff x="1488" y="6470"/>
            <a:chExt cx="3792" cy="3562"/>
          </a:xfrm>
        </p:grpSpPr>
        <p:pic>
          <p:nvPicPr>
            <p:cNvPr id="51229" name="Picture 29">
              <a:extLst>
                <a:ext uri="{FF2B5EF4-FFF2-40B4-BE49-F238E27FC236}">
                  <a16:creationId xmlns:a16="http://schemas.microsoft.com/office/drawing/2014/main" id="{66B62DB2-7DCA-C740-8820-11997812EE9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88" y="6470"/>
              <a:ext cx="3792" cy="3028"/>
            </a:xfrm>
            <a:prstGeom prst="rect">
              <a:avLst/>
            </a:prstGeom>
            <a:noFill/>
            <a:extLst>
              <a:ext uri="{909E8E84-426E-40DD-AFC4-6F175D3DCCD1}">
                <a14:hiddenFill xmlns:a14="http://schemas.microsoft.com/office/drawing/2010/main">
                  <a:solidFill>
                    <a:srgbClr val="FFFFFF"/>
                  </a:solidFill>
                </a14:hiddenFill>
              </a:ext>
            </a:extLst>
          </p:spPr>
        </p:pic>
        <p:sp>
          <p:nvSpPr>
            <p:cNvPr id="51230" name="Rectangle 30">
              <a:extLst>
                <a:ext uri="{FF2B5EF4-FFF2-40B4-BE49-F238E27FC236}">
                  <a16:creationId xmlns:a16="http://schemas.microsoft.com/office/drawing/2014/main" id="{90C6A299-8017-3F70-2FC6-F72525B964BB}"/>
                </a:ext>
              </a:extLst>
            </p:cNvPr>
            <p:cNvSpPr>
              <a:spLocks noChangeArrowheads="1"/>
            </p:cNvSpPr>
            <p:nvPr/>
          </p:nvSpPr>
          <p:spPr bwMode="auto">
            <a:xfrm>
              <a:off x="1488" y="9408"/>
              <a:ext cx="3792" cy="624"/>
            </a:xfrm>
            <a:prstGeom prst="rect">
              <a:avLst/>
            </a:prstGeom>
            <a:solidFill>
              <a:srgbClr val="399A2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FFFFFF"/>
                  </a:solidFill>
                  <a:effectLst/>
                  <a:uLnTx/>
                  <a:uFillTx/>
                  <a:latin typeface="Times" panose="02020603050405020304" pitchFamily="18" charset="0"/>
                  <a:ea typeface="宋体" panose="02010600030101010101" pitchFamily="2" charset="-122"/>
                  <a:cs typeface="+mn-cs"/>
                </a:rPr>
                <a:t>The carbon and water cycle are linked through leaf physiology</a:t>
              </a:r>
            </a:p>
          </p:txBody>
        </p:sp>
      </p:grpSp>
      <p:grpSp>
        <p:nvGrpSpPr>
          <p:cNvPr id="51231" name="Group 31">
            <a:extLst>
              <a:ext uri="{FF2B5EF4-FFF2-40B4-BE49-F238E27FC236}">
                <a16:creationId xmlns:a16="http://schemas.microsoft.com/office/drawing/2014/main" id="{F654DB48-C377-667B-C992-7C20ACFF3684}"/>
              </a:ext>
            </a:extLst>
          </p:cNvPr>
          <p:cNvGrpSpPr>
            <a:grpSpLocks/>
          </p:cNvGrpSpPr>
          <p:nvPr/>
        </p:nvGrpSpPr>
        <p:grpSpPr bwMode="auto">
          <a:xfrm>
            <a:off x="225425" y="4338638"/>
            <a:ext cx="1268413" cy="2455862"/>
            <a:chOff x="1536" y="9840"/>
            <a:chExt cx="3517" cy="5568"/>
          </a:xfrm>
        </p:grpSpPr>
        <p:graphicFrame>
          <p:nvGraphicFramePr>
            <p:cNvPr id="51232" name="Object 32">
              <a:extLst>
                <a:ext uri="{FF2B5EF4-FFF2-40B4-BE49-F238E27FC236}">
                  <a16:creationId xmlns:a16="http://schemas.microsoft.com/office/drawing/2014/main" id="{F9B71485-EC45-A89A-2D4E-3436ADAAA7DB}"/>
                </a:ext>
              </a:extLst>
            </p:cNvPr>
            <p:cNvGraphicFramePr>
              <a:graphicFrameLocks noChangeAspect="1"/>
            </p:cNvGraphicFramePr>
            <p:nvPr/>
          </p:nvGraphicFramePr>
          <p:xfrm>
            <a:off x="1552" y="9840"/>
            <a:ext cx="3501" cy="4416"/>
          </p:xfrm>
          <a:graphic>
            <a:graphicData uri="http://schemas.openxmlformats.org/presentationml/2006/ole">
              <mc:AlternateContent xmlns:mc="http://schemas.openxmlformats.org/markup-compatibility/2006">
                <mc:Choice xmlns:v="urn:schemas-microsoft-com:vml" Requires="v">
                  <p:oleObj name="Document" r:id="rId15" imgW="4343400" imgH="5367528" progId="Word.Document.8">
                    <p:embed/>
                  </p:oleObj>
                </mc:Choice>
                <mc:Fallback>
                  <p:oleObj name="Document" r:id="rId15" imgW="4343400" imgH="5367528" progId="Word.Document.8">
                    <p:embed/>
                    <p:pic>
                      <p:nvPicPr>
                        <p:cNvPr id="51232" name="Object 32">
                          <a:extLst>
                            <a:ext uri="{FF2B5EF4-FFF2-40B4-BE49-F238E27FC236}">
                              <a16:creationId xmlns:a16="http://schemas.microsoft.com/office/drawing/2014/main" id="{F9B71485-EC45-A89A-2D4E-3436ADAAA7D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52" y="9840"/>
                          <a:ext cx="3501" cy="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33" name="Rectangle 33">
              <a:extLst>
                <a:ext uri="{FF2B5EF4-FFF2-40B4-BE49-F238E27FC236}">
                  <a16:creationId xmlns:a16="http://schemas.microsoft.com/office/drawing/2014/main" id="{97A8F71F-EB6A-DCF5-EA37-F9CAF23BEC53}"/>
                </a:ext>
              </a:extLst>
            </p:cNvPr>
            <p:cNvSpPr>
              <a:spLocks noChangeArrowheads="1"/>
            </p:cNvSpPr>
            <p:nvPr/>
          </p:nvSpPr>
          <p:spPr bwMode="auto">
            <a:xfrm>
              <a:off x="1536" y="14160"/>
              <a:ext cx="3504" cy="12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500" b="1"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Reduction of  canopy conductance from afternoon boundary layer warming and drying </a:t>
              </a:r>
            </a:p>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Average diurnal variation in air temperature Ta, Relative humidity RH, evaporative fraction EF, incident shortwave and net radiation (Rs, Rn), and canopy conductance for Aspen (OA), Black Spruce (OBS), Jack Pine (OJP, YJP) and Fen sites at the BOREAS Southern and  Northern Study Areas (SSA, NSA).  Barr et al.,2001</a:t>
              </a:r>
            </a:p>
          </p:txBody>
        </p:sp>
      </p:grpSp>
      <p:grpSp>
        <p:nvGrpSpPr>
          <p:cNvPr id="51234" name="Group 34">
            <a:extLst>
              <a:ext uri="{FF2B5EF4-FFF2-40B4-BE49-F238E27FC236}">
                <a16:creationId xmlns:a16="http://schemas.microsoft.com/office/drawing/2014/main" id="{78EBABBB-D5A7-B83F-F092-4ABCED2FAF7E}"/>
              </a:ext>
            </a:extLst>
          </p:cNvPr>
          <p:cNvGrpSpPr>
            <a:grpSpLocks/>
          </p:cNvGrpSpPr>
          <p:nvPr/>
        </p:nvGrpSpPr>
        <p:grpSpPr bwMode="auto">
          <a:xfrm>
            <a:off x="2874963" y="4783138"/>
            <a:ext cx="1784350" cy="1778000"/>
            <a:chOff x="8592" y="10848"/>
            <a:chExt cx="4944" cy="4032"/>
          </a:xfrm>
        </p:grpSpPr>
        <p:grpSp>
          <p:nvGrpSpPr>
            <p:cNvPr id="51235" name="Group 35">
              <a:extLst>
                <a:ext uri="{FF2B5EF4-FFF2-40B4-BE49-F238E27FC236}">
                  <a16:creationId xmlns:a16="http://schemas.microsoft.com/office/drawing/2014/main" id="{4F345891-7E2E-E1FF-0257-7C313FCAA7AA}"/>
                </a:ext>
              </a:extLst>
            </p:cNvPr>
            <p:cNvGrpSpPr>
              <a:grpSpLocks/>
            </p:cNvGrpSpPr>
            <p:nvPr/>
          </p:nvGrpSpPr>
          <p:grpSpPr bwMode="auto">
            <a:xfrm>
              <a:off x="8592" y="10848"/>
              <a:ext cx="4944" cy="4032"/>
              <a:chOff x="8592" y="10848"/>
              <a:chExt cx="4944" cy="4032"/>
            </a:xfrm>
          </p:grpSpPr>
          <p:pic>
            <p:nvPicPr>
              <p:cNvPr id="51236" name="Picture 36">
                <a:extLst>
                  <a:ext uri="{FF2B5EF4-FFF2-40B4-BE49-F238E27FC236}">
                    <a16:creationId xmlns:a16="http://schemas.microsoft.com/office/drawing/2014/main" id="{8388AFE0-2317-3FAF-C5FC-EBB3335A879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976" y="10848"/>
                <a:ext cx="4560" cy="3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37" name="Text Box 37">
                <a:extLst>
                  <a:ext uri="{FF2B5EF4-FFF2-40B4-BE49-F238E27FC236}">
                    <a16:creationId xmlns:a16="http://schemas.microsoft.com/office/drawing/2014/main" id="{3424D0AF-A830-71D8-9464-A1EDD6E1220B}"/>
                  </a:ext>
                </a:extLst>
              </p:cNvPr>
              <p:cNvSpPr txBox="1">
                <a:spLocks noChangeArrowheads="1"/>
              </p:cNvSpPr>
              <p:nvPr/>
            </p:nvSpPr>
            <p:spPr bwMode="auto">
              <a:xfrm>
                <a:off x="8592" y="14400"/>
                <a:ext cx="4944" cy="48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Comparison of Model-based estimates of LUE with ground-based measures.  Turner et al. 2003</a:t>
                </a:r>
              </a:p>
            </p:txBody>
          </p:sp>
        </p:grpSp>
        <p:sp>
          <p:nvSpPr>
            <p:cNvPr id="51238" name="Rectangle 38">
              <a:extLst>
                <a:ext uri="{FF2B5EF4-FFF2-40B4-BE49-F238E27FC236}">
                  <a16:creationId xmlns:a16="http://schemas.microsoft.com/office/drawing/2014/main" id="{56672FB7-2294-9E56-0DA8-90014691422A}"/>
                </a:ext>
              </a:extLst>
            </p:cNvPr>
            <p:cNvSpPr>
              <a:spLocks noChangeArrowheads="1"/>
            </p:cNvSpPr>
            <p:nvPr/>
          </p:nvSpPr>
          <p:spPr bwMode="auto">
            <a:xfrm flipH="1" flipV="1">
              <a:off x="8592" y="10848"/>
              <a:ext cx="432" cy="355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Light Use Efficiency (gCMJ</a:t>
              </a:r>
              <a:r>
                <a:rPr kumimoji="0" lang="en-US" altLang="zh-CN" sz="6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rPr>
                <a:t>-1 </a:t>
              </a: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a:t>
              </a:r>
            </a:p>
          </p:txBody>
        </p:sp>
      </p:grpSp>
      <p:sp>
        <p:nvSpPr>
          <p:cNvPr id="51239" name="Line 39">
            <a:extLst>
              <a:ext uri="{FF2B5EF4-FFF2-40B4-BE49-F238E27FC236}">
                <a16:creationId xmlns:a16="http://schemas.microsoft.com/office/drawing/2014/main" id="{CE1A469F-57CD-FB20-7473-528D828FBD3D}"/>
              </a:ext>
            </a:extLst>
          </p:cNvPr>
          <p:cNvSpPr>
            <a:spLocks noChangeShapeType="1"/>
          </p:cNvSpPr>
          <p:nvPr/>
        </p:nvSpPr>
        <p:spPr bwMode="auto">
          <a:xfrm>
            <a:off x="4970463" y="381000"/>
            <a:ext cx="0" cy="61166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1240" name="AutoShape 40">
            <a:extLst>
              <a:ext uri="{FF2B5EF4-FFF2-40B4-BE49-F238E27FC236}">
                <a16:creationId xmlns:a16="http://schemas.microsoft.com/office/drawing/2014/main" id="{782D8D06-D7B2-D50F-510B-426E278D4324}"/>
              </a:ext>
            </a:extLst>
          </p:cNvPr>
          <p:cNvSpPr>
            <a:spLocks noChangeArrowheads="1"/>
          </p:cNvSpPr>
          <p:nvPr/>
        </p:nvSpPr>
        <p:spPr bwMode="auto">
          <a:xfrm>
            <a:off x="3359150" y="465138"/>
            <a:ext cx="623888" cy="106362"/>
          </a:xfrm>
          <a:prstGeom prst="leftArrow">
            <a:avLst>
              <a:gd name="adj1" fmla="val 50000"/>
              <a:gd name="adj2" fmla="val 146643"/>
            </a:avLst>
          </a:prstGeom>
          <a:solidFill>
            <a:srgbClr val="C0004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endParaRPr kumimoji="0" lang="zh-CN" altLang="zh-CN" sz="600" b="0" i="0" u="none" strike="noStrike" kern="1200" cap="none" spc="0" normalizeH="0" baseline="0" noProof="0">
              <a:ln>
                <a:noFill/>
              </a:ln>
              <a:solidFill>
                <a:srgbClr val="C00048"/>
              </a:solidFill>
              <a:effectLst/>
              <a:uLnTx/>
              <a:uFillTx/>
              <a:latin typeface="Times" panose="02020603050405020304" pitchFamily="18" charset="0"/>
              <a:ea typeface="+mn-ea"/>
              <a:cs typeface="+mn-cs"/>
            </a:endParaRPr>
          </a:p>
        </p:txBody>
      </p:sp>
      <p:sp>
        <p:nvSpPr>
          <p:cNvPr id="51241" name="AutoShape 41">
            <a:extLst>
              <a:ext uri="{FF2B5EF4-FFF2-40B4-BE49-F238E27FC236}">
                <a16:creationId xmlns:a16="http://schemas.microsoft.com/office/drawing/2014/main" id="{863081CD-8DF5-54BB-99B9-DFF543B95CC6}"/>
              </a:ext>
            </a:extLst>
          </p:cNvPr>
          <p:cNvSpPr>
            <a:spLocks noChangeArrowheads="1"/>
          </p:cNvSpPr>
          <p:nvPr/>
        </p:nvSpPr>
        <p:spPr bwMode="auto">
          <a:xfrm flipH="1">
            <a:off x="5975350" y="487363"/>
            <a:ext cx="622300" cy="104775"/>
          </a:xfrm>
          <a:prstGeom prst="leftArrow">
            <a:avLst>
              <a:gd name="adj1" fmla="val 50000"/>
              <a:gd name="adj2" fmla="val 148485"/>
            </a:avLst>
          </a:prstGeom>
          <a:solidFill>
            <a:srgbClr val="C0004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endParaRPr kumimoji="0" lang="zh-CN" altLang="zh-CN" sz="600" b="0" i="0" u="none" strike="noStrike" kern="1200" cap="none" spc="0" normalizeH="0" baseline="0" noProof="0">
              <a:ln>
                <a:noFill/>
              </a:ln>
              <a:solidFill>
                <a:srgbClr val="C00048"/>
              </a:solidFill>
              <a:effectLst/>
              <a:uLnTx/>
              <a:uFillTx/>
              <a:latin typeface="Times" panose="02020603050405020304" pitchFamily="18" charset="0"/>
              <a:ea typeface="+mn-ea"/>
              <a:cs typeface="+mn-cs"/>
            </a:endParaRPr>
          </a:p>
        </p:txBody>
      </p:sp>
      <p:pic>
        <p:nvPicPr>
          <p:cNvPr id="51242" name="Picture 42">
            <a:extLst>
              <a:ext uri="{FF2B5EF4-FFF2-40B4-BE49-F238E27FC236}">
                <a16:creationId xmlns:a16="http://schemas.microsoft.com/office/drawing/2014/main" id="{9CBCB052-8A25-B4E5-83E0-0CC2C86E482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81613" y="4289425"/>
            <a:ext cx="1646237" cy="1552575"/>
          </a:xfrm>
          <a:prstGeom prst="rect">
            <a:avLst/>
          </a:prstGeom>
          <a:noFill/>
          <a:ln w="9525">
            <a:solidFill>
              <a:srgbClr val="E10C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51208"/>
                                        </p:tgtEl>
                                        <p:attrNameLst>
                                          <p:attrName>style.visibility</p:attrName>
                                        </p:attrNameLst>
                                      </p:cBhvr>
                                      <p:to>
                                        <p:strVal val="visible"/>
                                      </p:to>
                                    </p:set>
                                    <p:animEffect transition="in" filter="box(out)">
                                      <p:cBhvr>
                                        <p:cTn id="7" dur="500"/>
                                        <p:tgtEl>
                                          <p:spTgt spid="51208"/>
                                        </p:tgtEl>
                                      </p:cBhvr>
                                    </p:animEffect>
                                  </p:childTnLst>
                                </p:cTn>
                              </p:par>
                            </p:childTnLst>
                          </p:cTn>
                        </p:par>
                        <p:par>
                          <p:cTn id="8" fill="hold" nodeType="afterGroup">
                            <p:stCondLst>
                              <p:cond delay="500"/>
                            </p:stCondLst>
                            <p:childTnLst>
                              <p:par>
                                <p:cTn id="9" presetID="12" presetClass="entr" presetSubtype="1" fill="hold" nodeType="afterEffect">
                                  <p:stCondLst>
                                    <p:cond delay="0"/>
                                  </p:stCondLst>
                                  <p:childTnLst>
                                    <p:set>
                                      <p:cBhvr>
                                        <p:cTn id="10" dur="1" fill="hold">
                                          <p:stCondLst>
                                            <p:cond delay="0"/>
                                          </p:stCondLst>
                                        </p:cTn>
                                        <p:tgtEl>
                                          <p:spTgt spid="51212"/>
                                        </p:tgtEl>
                                        <p:attrNameLst>
                                          <p:attrName>style.visibility</p:attrName>
                                        </p:attrNameLst>
                                      </p:cBhvr>
                                      <p:to>
                                        <p:strVal val="visible"/>
                                      </p:to>
                                    </p:set>
                                    <p:anim calcmode="lin" valueType="num">
                                      <p:cBhvr additive="base">
                                        <p:cTn id="11" dur="500"/>
                                        <p:tgtEl>
                                          <p:spTgt spid="51212"/>
                                        </p:tgtEl>
                                        <p:attrNameLst>
                                          <p:attrName>ppt_y</p:attrName>
                                        </p:attrNameLst>
                                      </p:cBhvr>
                                      <p:tavLst>
                                        <p:tav tm="0">
                                          <p:val>
                                            <p:strVal val="#ppt_y-#ppt_h*1.125000"/>
                                          </p:val>
                                        </p:tav>
                                        <p:tav tm="100000">
                                          <p:val>
                                            <p:strVal val="#ppt_y"/>
                                          </p:val>
                                        </p:tav>
                                      </p:tavLst>
                                    </p:anim>
                                    <p:animEffect transition="in" filter="wipe(down)">
                                      <p:cBhvr>
                                        <p:cTn id="12" dur="500"/>
                                        <p:tgtEl>
                                          <p:spTgt spid="51212"/>
                                        </p:tgtEl>
                                      </p:cBhvr>
                                    </p:animEffect>
                                  </p:childTnLst>
                                </p:cTn>
                              </p:par>
                            </p:childTnLst>
                          </p:cTn>
                        </p:par>
                        <p:par>
                          <p:cTn id="13" fill="hold" nodeType="afterGroup">
                            <p:stCondLst>
                              <p:cond delay="1000"/>
                            </p:stCondLst>
                            <p:childTnLst>
                              <p:par>
                                <p:cTn id="14" presetID="12" presetClass="entr" presetSubtype="1" fill="hold" nodeType="afterEffect">
                                  <p:stCondLst>
                                    <p:cond delay="0"/>
                                  </p:stCondLst>
                                  <p:childTnLst>
                                    <p:set>
                                      <p:cBhvr>
                                        <p:cTn id="15" dur="1" fill="hold">
                                          <p:stCondLst>
                                            <p:cond delay="0"/>
                                          </p:stCondLst>
                                        </p:cTn>
                                        <p:tgtEl>
                                          <p:spTgt spid="51215"/>
                                        </p:tgtEl>
                                        <p:attrNameLst>
                                          <p:attrName>style.visibility</p:attrName>
                                        </p:attrNameLst>
                                      </p:cBhvr>
                                      <p:to>
                                        <p:strVal val="visible"/>
                                      </p:to>
                                    </p:set>
                                    <p:anim calcmode="lin" valueType="num">
                                      <p:cBhvr additive="base">
                                        <p:cTn id="16" dur="500"/>
                                        <p:tgtEl>
                                          <p:spTgt spid="51215"/>
                                        </p:tgtEl>
                                        <p:attrNameLst>
                                          <p:attrName>ppt_y</p:attrName>
                                        </p:attrNameLst>
                                      </p:cBhvr>
                                      <p:tavLst>
                                        <p:tav tm="0">
                                          <p:val>
                                            <p:strVal val="#ppt_y-#ppt_h*1.125000"/>
                                          </p:val>
                                        </p:tav>
                                        <p:tav tm="100000">
                                          <p:val>
                                            <p:strVal val="#ppt_y"/>
                                          </p:val>
                                        </p:tav>
                                      </p:tavLst>
                                    </p:anim>
                                    <p:animEffect transition="in" filter="wipe(down)">
                                      <p:cBhvr>
                                        <p:cTn id="17" dur="500"/>
                                        <p:tgtEl>
                                          <p:spTgt spid="512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51206"/>
                                        </p:tgtEl>
                                        <p:attrNameLst>
                                          <p:attrName>style.visibility</p:attrName>
                                        </p:attrNameLst>
                                      </p:cBhvr>
                                      <p:to>
                                        <p:strVal val="visible"/>
                                      </p:to>
                                    </p:set>
                                    <p:anim calcmode="lin" valueType="num">
                                      <p:cBhvr additive="base">
                                        <p:cTn id="22" dur="500" fill="hold"/>
                                        <p:tgtEl>
                                          <p:spTgt spid="51206"/>
                                        </p:tgtEl>
                                        <p:attrNameLst>
                                          <p:attrName>ppt_x</p:attrName>
                                        </p:attrNameLst>
                                      </p:cBhvr>
                                      <p:tavLst>
                                        <p:tav tm="0">
                                          <p:val>
                                            <p:strVal val="0-#ppt_w/2"/>
                                          </p:val>
                                        </p:tav>
                                        <p:tav tm="100000">
                                          <p:val>
                                            <p:strVal val="#ppt_x"/>
                                          </p:val>
                                        </p:tav>
                                      </p:tavLst>
                                    </p:anim>
                                    <p:anim calcmode="lin" valueType="num">
                                      <p:cBhvr additive="base">
                                        <p:cTn id="23" dur="500" fill="hold"/>
                                        <p:tgtEl>
                                          <p:spTgt spid="51206"/>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32" fill="hold" nodeType="clickEffect">
                                  <p:stCondLst>
                                    <p:cond delay="0"/>
                                  </p:stCondLst>
                                  <p:childTnLst>
                                    <p:set>
                                      <p:cBhvr>
                                        <p:cTn id="27" dur="1" fill="hold">
                                          <p:stCondLst>
                                            <p:cond delay="0"/>
                                          </p:stCondLst>
                                        </p:cTn>
                                        <p:tgtEl>
                                          <p:spTgt spid="51218"/>
                                        </p:tgtEl>
                                        <p:attrNameLst>
                                          <p:attrName>style.visibility</p:attrName>
                                        </p:attrNameLst>
                                      </p:cBhvr>
                                      <p:to>
                                        <p:strVal val="visible"/>
                                      </p:to>
                                    </p:set>
                                    <p:animEffect transition="in" filter="box(out)">
                                      <p:cBhvr>
                                        <p:cTn id="28" dur="500"/>
                                        <p:tgtEl>
                                          <p:spTgt spid="51218"/>
                                        </p:tgtEl>
                                      </p:cBhvr>
                                    </p:animEffect>
                                  </p:childTnLst>
                                </p:cTn>
                              </p:par>
                            </p:childTnLst>
                          </p:cTn>
                        </p:par>
                        <p:par>
                          <p:cTn id="29" fill="hold" nodeType="afterGroup">
                            <p:stCondLst>
                              <p:cond delay="500"/>
                            </p:stCondLst>
                            <p:childTnLst>
                              <p:par>
                                <p:cTn id="30" presetID="4" presetClass="entr" presetSubtype="32" fill="hold" grpId="0" nodeType="afterEffect">
                                  <p:stCondLst>
                                    <p:cond delay="0"/>
                                  </p:stCondLst>
                                  <p:childTnLst>
                                    <p:set>
                                      <p:cBhvr>
                                        <p:cTn id="31" dur="1" fill="hold">
                                          <p:stCondLst>
                                            <p:cond delay="0"/>
                                          </p:stCondLst>
                                        </p:cTn>
                                        <p:tgtEl>
                                          <p:spTgt spid="51211"/>
                                        </p:tgtEl>
                                        <p:attrNameLst>
                                          <p:attrName>style.visibility</p:attrName>
                                        </p:attrNameLst>
                                      </p:cBhvr>
                                      <p:to>
                                        <p:strVal val="visible"/>
                                      </p:to>
                                    </p:set>
                                    <p:animEffect transition="in" filter="box(out)">
                                      <p:cBhvr>
                                        <p:cTn id="32" dur="500"/>
                                        <p:tgtEl>
                                          <p:spTgt spid="512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nodeType="clickEffect">
                                  <p:stCondLst>
                                    <p:cond delay="0"/>
                                  </p:stCondLst>
                                  <p:childTnLst>
                                    <p:set>
                                      <p:cBhvr>
                                        <p:cTn id="36" dur="1" fill="hold">
                                          <p:stCondLst>
                                            <p:cond delay="0"/>
                                          </p:stCondLst>
                                        </p:cTn>
                                        <p:tgtEl>
                                          <p:spTgt spid="51213"/>
                                        </p:tgtEl>
                                        <p:attrNameLst>
                                          <p:attrName>style.visibility</p:attrName>
                                        </p:attrNameLst>
                                      </p:cBhvr>
                                      <p:to>
                                        <p:strVal val="visible"/>
                                      </p:to>
                                    </p:set>
                                    <p:animEffect transition="in" filter="box(out)">
                                      <p:cBhvr>
                                        <p:cTn id="37" dur="500"/>
                                        <p:tgtEl>
                                          <p:spTgt spid="51213"/>
                                        </p:tgtEl>
                                      </p:cBhvr>
                                    </p:animEffect>
                                  </p:childTnLst>
                                </p:cTn>
                              </p:par>
                            </p:childTnLst>
                          </p:cTn>
                        </p:par>
                        <p:par>
                          <p:cTn id="38" fill="hold" nodeType="afterGroup">
                            <p:stCondLst>
                              <p:cond delay="500"/>
                            </p:stCondLst>
                            <p:childTnLst>
                              <p:par>
                                <p:cTn id="39" presetID="22" presetClass="entr" presetSubtype="4" fill="hold" nodeType="afterEffect">
                                  <p:stCondLst>
                                    <p:cond delay="0"/>
                                  </p:stCondLst>
                                  <p:childTnLst>
                                    <p:set>
                                      <p:cBhvr>
                                        <p:cTn id="40" dur="1" fill="hold">
                                          <p:stCondLst>
                                            <p:cond delay="0"/>
                                          </p:stCondLst>
                                        </p:cTn>
                                        <p:tgtEl>
                                          <p:spTgt spid="51210"/>
                                        </p:tgtEl>
                                        <p:attrNameLst>
                                          <p:attrName>style.visibility</p:attrName>
                                        </p:attrNameLst>
                                      </p:cBhvr>
                                      <p:to>
                                        <p:strVal val="visible"/>
                                      </p:to>
                                    </p:set>
                                    <p:animEffect transition="in" filter="wipe(down)">
                                      <p:cBhvr>
                                        <p:cTn id="41" dur="500"/>
                                        <p:tgtEl>
                                          <p:spTgt spid="51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6" grpId="0" animBg="1" autoUpdateAnimBg="0"/>
      <p:bldP spid="51211" grpId="0" autoUpdateAnimBg="0"/>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